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82" r:id="rId3"/>
    <p:sldId id="357" r:id="rId4"/>
    <p:sldId id="347" r:id="rId5"/>
    <p:sldId id="343" r:id="rId6"/>
    <p:sldId id="344" r:id="rId7"/>
    <p:sldId id="345" r:id="rId8"/>
    <p:sldId id="359" r:id="rId9"/>
    <p:sldId id="350" r:id="rId10"/>
    <p:sldId id="360" r:id="rId11"/>
    <p:sldId id="346" r:id="rId12"/>
    <p:sldId id="358" r:id="rId13"/>
    <p:sldId id="361" r:id="rId14"/>
    <p:sldId id="351" r:id="rId15"/>
    <p:sldId id="362" r:id="rId16"/>
    <p:sldId id="355" r:id="rId17"/>
    <p:sldId id="349" r:id="rId18"/>
    <p:sldId id="356" r:id="rId19"/>
    <p:sldId id="364" r:id="rId20"/>
    <p:sldId id="365" r:id="rId21"/>
    <p:sldId id="363" r:id="rId22"/>
    <p:sldId id="376" r:id="rId23"/>
    <p:sldId id="366" r:id="rId24"/>
    <p:sldId id="367" r:id="rId25"/>
    <p:sldId id="368" r:id="rId26"/>
    <p:sldId id="369" r:id="rId27"/>
    <p:sldId id="370" r:id="rId28"/>
    <p:sldId id="374" r:id="rId29"/>
    <p:sldId id="373" r:id="rId30"/>
    <p:sldId id="375" r:id="rId31"/>
    <p:sldId id="372" r:id="rId32"/>
    <p:sldId id="31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F01"/>
    <a:srgbClr val="60C2FE"/>
    <a:srgbClr val="8BD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B345D9-F026-48DD-A769-D3669A4B9DBC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1F2DE-2C1B-4BE5-A561-BBB3A0170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0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3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9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6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1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1F2DE-2C1B-4BE5-A561-BBB3A017071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2/28/2016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7329" y="6356350"/>
            <a:ext cx="355002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Innovations Foresight 2016  - Dr. Gaston  Baudat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5021-EB2B-4037-87F7-EC722CD00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66148" y="251383"/>
            <a:ext cx="2044441" cy="1178322"/>
            <a:chOff x="2688" y="2305"/>
            <a:chExt cx="5035" cy="3391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 rot="5400000">
              <a:off x="4096" y="3971"/>
              <a:ext cx="1340" cy="26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 rot="5400000">
              <a:off x="3631" y="3970"/>
              <a:ext cx="1340" cy="26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4169" y="3005"/>
              <a:ext cx="275" cy="27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 rot="5400000">
              <a:off x="5336" y="3546"/>
              <a:ext cx="1340" cy="26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5861" y="4485"/>
              <a:ext cx="275" cy="27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2688" y="4783"/>
              <a:ext cx="5035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Innovations 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Foresight</a:t>
              </a:r>
            </a:p>
          </p:txBody>
        </p:sp>
        <p:sp>
          <p:nvSpPr>
            <p:cNvPr id="28" name="WordArt 9"/>
            <p:cNvSpPr>
              <a:spLocks noChangeArrowheads="1" noChangeShapeType="1" noTextEdit="1"/>
            </p:cNvSpPr>
            <p:nvPr/>
          </p:nvSpPr>
          <p:spPr bwMode="auto">
            <a:xfrm rot="-5070233">
              <a:off x="3521" y="2185"/>
              <a:ext cx="3275" cy="3515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64396"/>
                </a:avLst>
              </a:prstTxWarp>
            </a:bodyPr>
            <a:lstStyle/>
            <a:p>
              <a:pPr algn="ctr" rtl="0"/>
              <a:r>
                <a:rPr lang="pt-BR" sz="12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                  A   s   t   r   o   n   o   m   y                      </a:t>
              </a:r>
              <a:endParaRPr lang="en-US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632" y="3419"/>
              <a:ext cx="1064" cy="2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4632" y="3021"/>
              <a:ext cx="1064" cy="2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A25C-E803-4BB9-81E5-21454F77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FB2C-6063-429C-9A41-B238D57A9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4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7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3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F9DA-91DF-4AAF-82ED-0727BCA4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6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06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1EB3-6A7E-4FB8-997B-F951C3612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7F4A-EC0E-4DFC-8672-408DA2064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A4D9-71D3-4859-AE27-927AEABE4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B480-B051-43A4-AEBA-DF1FE013E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48D8-4611-486F-917D-F624AFA1F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8250-B41D-4D86-9503-7E4BC3528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DA57-E4EB-41C7-A1EC-847875E9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0C2FE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4/10/2014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9127C-0C4A-4A03-977A-3E726CF08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B3F2-830E-4D4C-8D2A-03FF50D973B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275E-3351-41B0-9441-60EADB5C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0.png"/><Relationship Id="rId4" Type="http://schemas.openxmlformats.org/officeDocument/2006/relationships/image" Target="../media/image560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52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264" y="2577946"/>
            <a:ext cx="8610600" cy="25274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Astronomical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S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eeing</a:t>
            </a:r>
            <a:br>
              <a:rPr lang="en-US" b="1" dirty="0" smtClean="0"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Astro-Imaging Channel</a:t>
            </a:r>
            <a:br>
              <a:rPr lang="en-US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Dr. Gaston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Baudat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latin typeface="Tahoma" pitchFamily="34" charset="0"/>
                <a:cs typeface="Tahoma" pitchFamily="34" charset="0"/>
              </a:rPr>
            </a:br>
            <a:r>
              <a:rPr lang="en-US" sz="2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2000" b="1" dirty="0"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Innovations Foresight, LLC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272989" y="-58270"/>
                <a:ext cx="6781800" cy="12192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ahoma" pitchFamily="34" charset="0"/>
                    <a:cs typeface="Tahoma" pitchFamily="34" charset="0"/>
                  </a:rPr>
                  <a:t> statistics</a:t>
                </a:r>
                <a:endParaRPr lang="en-US" sz="2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72989" y="-58270"/>
                <a:ext cx="6781800" cy="121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3700" y="1645265"/>
                <a:ext cx="85344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histogram and seasonal variations for </a:t>
                </a:r>
                <a:r>
                  <a:rPr lang="en-US" altLang="en-US" sz="2400" dirty="0" smtClean="0">
                    <a:ea typeface="ヒラギノ角ゴ Pro W3" pitchFamily="-84" charset="-128"/>
                  </a:rPr>
                  <a:t>Lick Observatory (CA USA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).</a:t>
                </a: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0" y="1645265"/>
                <a:ext cx="8534400" cy="4893647"/>
              </a:xfrm>
              <a:prstGeom prst="rect">
                <a:avLst/>
              </a:prstGeom>
              <a:blipFill rotWithShape="0">
                <a:blip r:embed="rId3"/>
                <a:stretch>
                  <a:fillRect l="-1143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0" y="2863990"/>
            <a:ext cx="3991768" cy="31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2863991"/>
            <a:ext cx="4272059" cy="31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8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221440" y="0"/>
                <a:ext cx="6781800" cy="12192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latin typeface="Tahoma" pitchFamily="34" charset="0"/>
                    <a:cs typeface="Tahoma" pitchFamily="34" charset="0"/>
                  </a:rPr>
                  <a:t>Coherence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21440" y="0"/>
                <a:ext cx="6781800" cy="121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" y="1516557"/>
                <a:ext cx="8458200" cy="5563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corresponds to the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time for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which the changes in the turbulence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becomes significant (1 radian </a:t>
                </a:r>
                <a:r>
                  <a:rPr 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rms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~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One assumes that the turbulence pattern is moved by the wind faster than it evolves:</a:t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𝟑𝟏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Tahoma" pitchFamily="34" charset="0"/>
                      </a:rPr>
                      <m:t>𝒗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the average wind speed</a:t>
                </a: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Typical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Tahoma" pitchFamily="34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~10m/s (~20mph)</a:t>
                </a: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 is a function of the wavelength and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increases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.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>
                    <a:latin typeface="Tahoma" pitchFamily="34" charset="0"/>
                    <a:cs typeface="Tahoma" pitchFamily="34" charset="0"/>
                  </a:rPr>
                </a:b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16557"/>
                <a:ext cx="8458200" cy="5563126"/>
              </a:xfrm>
              <a:prstGeom prst="rect">
                <a:avLst/>
              </a:prstGeom>
              <a:blipFill rotWithShape="0">
                <a:blip r:embed="rId3"/>
                <a:stretch>
                  <a:fillRect l="-1081" t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23610" y="2743199"/>
            <a:ext cx="2663190" cy="2478978"/>
            <a:chOff x="6023610" y="2743199"/>
            <a:chExt cx="2663190" cy="2478978"/>
          </a:xfrm>
        </p:grpSpPr>
        <p:pic>
          <p:nvPicPr>
            <p:cNvPr id="1026" name="Picture 2" descr="Atmospheric time consta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610" y="2743199"/>
              <a:ext cx="2631140" cy="2478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748837" y="4722620"/>
              <a:ext cx="93796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Credit </a:t>
              </a:r>
              <a:r>
                <a:rPr lang="en-US" sz="800" dirty="0" err="1"/>
                <a:t>Tokovinin</a:t>
              </a:r>
              <a:r>
                <a:rPr lang="en-US" sz="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959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221440" y="0"/>
                <a:ext cx="6781800" cy="121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ahoma" pitchFamily="34" charset="0"/>
                    <a:cs typeface="Tahoma" pitchFamily="34" charset="0"/>
                  </a:rPr>
                  <a:t> Statisitics</a:t>
                </a:r>
                <a:endParaRPr lang="en-US" sz="2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21440" y="0"/>
                <a:ext cx="6781800" cy="121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" y="1478553"/>
                <a:ext cx="84582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histogram &amp; cumulative distribution for Xinglong observatory (China).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>
                    <a:latin typeface="Tahoma" pitchFamily="34" charset="0"/>
                    <a:cs typeface="Tahoma" pitchFamily="34" charset="0"/>
                  </a:rPr>
                </a:b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78553"/>
                <a:ext cx="8458200" cy="984885"/>
              </a:xfrm>
              <a:prstGeom prst="rect">
                <a:avLst/>
              </a:prstGeom>
              <a:blipFill rotWithShape="0">
                <a:blip r:embed="rId3"/>
                <a:stretch>
                  <a:fillRect l="-1081" t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18818"/>
            <a:ext cx="4754880" cy="3426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541344"/>
                  </p:ext>
                </p:extLst>
              </p:nvPr>
            </p:nvGraphicFramePr>
            <p:xfrm>
              <a:off x="5394960" y="2618817"/>
              <a:ext cx="3291840" cy="3426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</a:tblGrid>
                  <a:tr h="8613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[mm]</a:t>
                          </a:r>
                        </a:p>
                        <a:p>
                          <a:pPr algn="ctr"/>
                          <a:r>
                            <a:rPr lang="en-US" sz="1400" dirty="0" smtClean="0"/>
                            <a:t>@ 550nm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ms</a:t>
                          </a:r>
                          <a:r>
                            <a:rPr lang="en-US" dirty="0" smtClean="0"/>
                            <a:t>]</a:t>
                          </a:r>
                        </a:p>
                        <a:p>
                          <a:pPr algn="ctr"/>
                          <a:r>
                            <a:rPr lang="en-US" sz="1400" dirty="0" smtClean="0"/>
                            <a:t>V = 10m/s</a:t>
                          </a:r>
                        </a:p>
                        <a:p>
                          <a:pPr algn="ctr"/>
                          <a:r>
                            <a:rPr lang="en-US" sz="1400" dirty="0" smtClean="0"/>
                            <a:t>(~20mph)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541344"/>
                  </p:ext>
                </p:extLst>
              </p:nvPr>
            </p:nvGraphicFramePr>
            <p:xfrm>
              <a:off x="5394960" y="2618817"/>
              <a:ext cx="3291840" cy="3426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</a:tblGrid>
                  <a:tr h="8613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41" t="-3521" r="-101852" b="-297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741" t="-3521" r="-1852" b="-297887"/>
                          </a:stretch>
                        </a:blipFill>
                      </a:tcPr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1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948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415750" y="0"/>
                <a:ext cx="6781800" cy="12192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latin typeface="Tahoma" pitchFamily="34" charset="0"/>
                    <a:cs typeface="Tahoma" pitchFamily="34" charset="0"/>
                  </a:rPr>
                  <a:t>Short term seeing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t &lt;&lt;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15750" y="0"/>
                <a:ext cx="6781800" cy="121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140" y="1342652"/>
                <a:ext cx="8534400" cy="507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For exposure times t&lt;&lt;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the seeing is “frozen”.</a:t>
                </a: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Nb. of speckle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~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𝐷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N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b. of AO degree of freedom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~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decreases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Diffraction limited operation is easier at longer wavelengths</a:t>
                </a: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0" y="1342652"/>
                <a:ext cx="8534400" cy="5070555"/>
              </a:xfrm>
              <a:prstGeom prst="rect">
                <a:avLst/>
              </a:prstGeom>
              <a:blipFill rotWithShape="0">
                <a:blip r:embed="rId3"/>
                <a:stretch>
                  <a:fillRect l="-1143"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6234" y="1952297"/>
            <a:ext cx="2350391" cy="2470750"/>
            <a:chOff x="416234" y="1952297"/>
            <a:chExt cx="2350391" cy="2470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4" y="1952297"/>
              <a:ext cx="2350391" cy="2470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955717" y="3930263"/>
                  <a:ext cx="1241631" cy="4154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717" y="3930263"/>
                  <a:ext cx="1241631" cy="4154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389" t="-102941" b="-148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266438" y="1952297"/>
            <a:ext cx="2334484" cy="2470750"/>
            <a:chOff x="3266438" y="1952297"/>
            <a:chExt cx="2334484" cy="2470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6438" y="1952297"/>
              <a:ext cx="2334484" cy="2470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812863" y="3930263"/>
                  <a:ext cx="11641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863" y="3930263"/>
                  <a:ext cx="116416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471" t="-116667" b="-18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100735" y="1952297"/>
            <a:ext cx="2341951" cy="2470750"/>
            <a:chOff x="6100735" y="1952297"/>
            <a:chExt cx="2341951" cy="24707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00735" y="1952297"/>
              <a:ext cx="2341951" cy="2470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32120" y="3930263"/>
                  <a:ext cx="12924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=10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120" y="3930263"/>
                  <a:ext cx="129240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9434" t="-116667" b="-18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6471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412" y="123452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Aberrations and seeing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140" y="1373109"/>
                <a:ext cx="85344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Atmospheric energy transfer goes from the largest (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en-US" sz="2400" baseline="-25000" dirty="0" smtClean="0">
                    <a:latin typeface="Tahoma" pitchFamily="34" charset="0"/>
                    <a:cs typeface="Tahoma" pitchFamily="34" charset="0"/>
                  </a:rPr>
                  <a:t>0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down to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smaller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scales (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en-US" sz="2400" baseline="-25000" dirty="0" smtClean="0">
                    <a:latin typeface="Tahoma" pitchFamily="34" charset="0"/>
                    <a:cs typeface="Tahoma" pitchFamily="34" charset="0"/>
                  </a:rPr>
                  <a:t>0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the strongest distortions are on the lowest-order Zernike’s modes (~tilt/tip, piston ignored).</a:t>
                </a:r>
                <a:endPara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1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                            </a:t>
                </a:r>
                <a:r>
                  <a:rPr lang="en-US" sz="2000" dirty="0" smtClean="0">
                    <a:latin typeface="Tahoma" pitchFamily="34" charset="0"/>
                    <a:cs typeface="Tahoma" pitchFamily="34" charset="0"/>
                  </a:rPr>
                  <a:t>(Noll, 1976)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Tahoma" pitchFamily="34" charset="0"/>
                    <a:cs typeface="Tahoma" pitchFamily="34" charset="0"/>
                  </a:rPr>
                  <a:t> decreases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0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0" y="1373109"/>
                <a:ext cx="8534400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143" t="-1288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53700" y="3510280"/>
            <a:ext cx="3683439" cy="2891576"/>
            <a:chOff x="265579" y="2416034"/>
            <a:chExt cx="4872647" cy="3913111"/>
          </a:xfrm>
        </p:grpSpPr>
        <p:pic>
          <p:nvPicPr>
            <p:cNvPr id="19" name="Picture 2" descr="zernikePolynomia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79" y="2416034"/>
              <a:ext cx="4872647" cy="3302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06413" y="5863341"/>
              <a:ext cx="3590978" cy="46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Zernike’s polynomials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254843"/>
                  </p:ext>
                </p:extLst>
              </p:nvPr>
            </p:nvGraphicFramePr>
            <p:xfrm>
              <a:off x="4337536" y="3395114"/>
              <a:ext cx="4141607" cy="28609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804"/>
                    <a:gridCol w="2070803"/>
                  </a:tblGrid>
                  <a:tr h="308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Type</a:t>
                          </a:r>
                          <a:r>
                            <a:rPr lang="en-US" sz="1800" baseline="0" dirty="0" smtClean="0"/>
                            <a:t> of a</a:t>
                          </a:r>
                          <a:r>
                            <a:rPr lang="en-US" sz="1800" dirty="0" smtClean="0"/>
                            <a:t>berration</a:t>
                          </a:r>
                          <a:r>
                            <a:rPr lang="en-US" sz="1800" baseline="0" dirty="0" smtClean="0"/>
                            <a:t> removed (inclusive)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Residual </a:t>
                          </a:r>
                          <a:r>
                            <a:rPr lang="en-US" sz="1800" dirty="0" err="1" smtClean="0"/>
                            <a:t>rms</a:t>
                          </a:r>
                          <a:r>
                            <a:rPr lang="en-US" sz="1800" dirty="0" smtClean="0"/>
                            <a:t> phase</a:t>
                          </a:r>
                          <a:r>
                            <a:rPr lang="en-US" sz="1800" baseline="0" dirty="0" smtClean="0"/>
                            <a:t> error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l-GR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</m:rad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oMath>
                          </a14:m>
                          <a:r>
                            <a:rPr lang="en-US" sz="1800" baseline="0" dirty="0" smtClean="0"/>
                            <a:t>[ %]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08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Tilt/tip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36%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08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Defocus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33%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08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Astigmatism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25%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08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Coma (3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order)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23%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08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Spherical (4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order)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21%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08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Trefoild</a:t>
                          </a:r>
                          <a:r>
                            <a:rPr lang="en-US" sz="1800" dirty="0" smtClean="0"/>
                            <a:t> (3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dirty="0" smtClean="0"/>
                            <a:t> order)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19%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254843"/>
                  </p:ext>
                </p:extLst>
              </p:nvPr>
            </p:nvGraphicFramePr>
            <p:xfrm>
              <a:off x="4337536" y="3395114"/>
              <a:ext cx="4141607" cy="28609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804"/>
                    <a:gridCol w="2070803"/>
                  </a:tblGrid>
                  <a:tr h="6664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Type</a:t>
                          </a:r>
                          <a:r>
                            <a:rPr lang="en-US" sz="1800" baseline="0" dirty="0" smtClean="0"/>
                            <a:t> of a</a:t>
                          </a:r>
                          <a:r>
                            <a:rPr lang="en-US" sz="1800" dirty="0" smtClean="0"/>
                            <a:t>berration</a:t>
                          </a:r>
                          <a:r>
                            <a:rPr lang="en-US" sz="1800" baseline="0" dirty="0" smtClean="0"/>
                            <a:t> removed (inclusive)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94" t="-4545" r="-1471" b="-341818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Tilt/tip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36%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Defocus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33%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Astigmatism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25%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Coma (3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order)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23%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Spherical (4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order)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21%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Trefoild</a:t>
                          </a:r>
                          <a:r>
                            <a:rPr lang="en-US" sz="1800" dirty="0" smtClean="0"/>
                            <a:t> (3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dirty="0" smtClean="0"/>
                            <a:t> order)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19%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662" y="2623755"/>
                <a:ext cx="2483436" cy="886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𝝓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62" y="2623755"/>
                <a:ext cx="2483436" cy="8865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38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905000" y="43628"/>
                <a:ext cx="6781800" cy="12192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latin typeface="Tahoma" pitchFamily="34" charset="0"/>
                    <a:cs typeface="Tahoma" pitchFamily="34" charset="0"/>
                  </a:rPr>
                  <a:t>Long </a:t>
                </a:r>
                <a:r>
                  <a:rPr lang="en-US" sz="2800" b="1" dirty="0">
                    <a:latin typeface="Tahoma" pitchFamily="34" charset="0"/>
                    <a:cs typeface="Tahoma" pitchFamily="34" charset="0"/>
                  </a:rPr>
                  <a:t>term seeing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t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05000" y="43628"/>
                <a:ext cx="6781800" cy="1219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" y="1652749"/>
                <a:ext cx="8534400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For exposure times t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 the seeing is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averaged.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52749"/>
                <a:ext cx="8534400" cy="2831544"/>
              </a:xfrm>
              <a:prstGeom prst="rect">
                <a:avLst/>
              </a:prstGeom>
              <a:blipFill rotWithShape="0">
                <a:blip r:embed="rId4"/>
                <a:stretch>
                  <a:fillRect l="-1071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354" y="2326964"/>
            <a:ext cx="1704975" cy="172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259" y="2902455"/>
                <a:ext cx="1288238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FWHM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9" y="2902455"/>
                <a:ext cx="1288238" cy="5730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0201" y="4757494"/>
                <a:ext cx="1582356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FWHM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1" y="4757494"/>
                <a:ext cx="1582356" cy="5730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21" y="2326964"/>
            <a:ext cx="4729942" cy="35738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85354" y="4222229"/>
            <a:ext cx="1702342" cy="1700817"/>
            <a:chOff x="2085354" y="4222229"/>
            <a:chExt cx="1702342" cy="17008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5354" y="4222229"/>
              <a:ext cx="1702342" cy="170081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35980" y="4313116"/>
              <a:ext cx="1401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Tilt/tip removed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50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989" y="-58270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Isoplanatic patch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" y="1582966"/>
                <a:ext cx="83439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angle for which the wavefront error remains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almost the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same (</a:t>
                </a:r>
                <a:r>
                  <a:rPr lang="en-US" sz="2400" dirty="0">
                    <a:latin typeface="Symbol" panose="05050102010706020507" pitchFamily="18" charset="2"/>
                    <a:cs typeface="Tahoma" pitchFamily="34" charset="0"/>
                  </a:rPr>
                  <a:t>~</a:t>
                </a:r>
                <a:r>
                  <a:rPr lang="en-US" sz="2400" dirty="0" smtClean="0">
                    <a:latin typeface="Symbol" panose="05050102010706020507" pitchFamily="18" charset="2"/>
                    <a:cs typeface="Tahoma" pitchFamily="34" charset="0"/>
                  </a:rPr>
                  <a:t>l/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6)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known as the isoplanatic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angle:</a:t>
                </a: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~ 5km,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usually few </a:t>
                </a: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arc-second across in the </a:t>
                </a: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visible band</a:t>
                </a: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increases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582966"/>
                <a:ext cx="8343900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096" t="-1175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1425" y="2577191"/>
                <a:ext cx="1855573" cy="637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25" y="2577191"/>
                <a:ext cx="1855573" cy="6378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096" y="2577191"/>
            <a:ext cx="3638549" cy="2709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" y="5433616"/>
            <a:ext cx="8149590" cy="9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4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4722" y="85099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Effect of the isoplanatic angle on AO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5140" y="1544042"/>
            <a:ext cx="8534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AO operation is usually only effective in a very narrow FOV. 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798" y="2149760"/>
            <a:ext cx="7293438" cy="4206590"/>
            <a:chOff x="639536" y="2584273"/>
            <a:chExt cx="7907918" cy="3935724"/>
          </a:xfrm>
        </p:grpSpPr>
        <p:pic>
          <p:nvPicPr>
            <p:cNvPr id="1026" name="Picture 2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12" y="2584273"/>
              <a:ext cx="7881942" cy="393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9536" y="6007011"/>
              <a:ext cx="2706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Credit R</a:t>
              </a:r>
              <a:r>
                <a:rPr lang="en-US" dirty="0"/>
                <a:t>. </a:t>
              </a:r>
              <a:r>
                <a:rPr lang="en-US" dirty="0" err="1"/>
                <a:t>Dekany</a:t>
              </a:r>
              <a:r>
                <a:rPr lang="en-US" dirty="0"/>
                <a:t>, </a:t>
              </a:r>
              <a:r>
                <a:rPr lang="en-US" dirty="0" err="1"/>
                <a:t>Caltec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51865" y="6051974"/>
              <a:ext cx="2223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Palomar AO system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36296" y="2772786"/>
              <a:ext cx="3269634" cy="259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IR </a:t>
              </a:r>
              <a:r>
                <a:rPr lang="en-US" sz="1200" dirty="0" smtClean="0"/>
                <a:t>bands: </a:t>
              </a:r>
              <a:r>
                <a:rPr lang="en-US" sz="1200" dirty="0"/>
                <a:t>1200nm, 1600nm, and 2200nm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27094"/>
              </p:ext>
            </p:extLst>
          </p:nvPr>
        </p:nvGraphicFramePr>
        <p:xfrm>
          <a:off x="7601595" y="2149759"/>
          <a:ext cx="1351902" cy="421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51"/>
                <a:gridCol w="675951"/>
              </a:tblGrid>
              <a:tr h="9230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Guide</a:t>
                      </a:r>
                    </a:p>
                    <a:p>
                      <a:pPr algn="ctr"/>
                      <a:r>
                        <a:rPr lang="en-US" sz="1200" dirty="0" smtClean="0"/>
                        <a:t>star offset</a:t>
                      </a:r>
                    </a:p>
                    <a:p>
                      <a:pPr algn="ctr"/>
                      <a:r>
                        <a:rPr lang="en-US" sz="1800" dirty="0" smtClean="0"/>
                        <a:t> [“]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FWHM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800" dirty="0" smtClean="0"/>
                        <a:t>[“]</a:t>
                      </a:r>
                      <a:endParaRPr lang="en-US" sz="1800" dirty="0"/>
                    </a:p>
                  </a:txBody>
                  <a:tcPr/>
                </a:tc>
              </a:tr>
              <a:tr h="813605"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0.2</a:t>
                      </a:r>
                      <a:endParaRPr lang="en-US" sz="1600" b="1" dirty="0"/>
                    </a:p>
                  </a:txBody>
                  <a:tcPr/>
                </a:tc>
              </a:tr>
              <a:tr h="813605"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5.5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0.3</a:t>
                      </a:r>
                      <a:endParaRPr lang="en-US" sz="1600" b="1" dirty="0"/>
                    </a:p>
                  </a:txBody>
                  <a:tcPr/>
                </a:tc>
              </a:tr>
              <a:tr h="830770"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0.45</a:t>
                      </a:r>
                    </a:p>
                    <a:p>
                      <a:pPr algn="ctr"/>
                      <a:r>
                        <a:rPr lang="en-US" sz="1600" b="1" dirty="0" smtClean="0"/>
                        <a:t>-</a:t>
                      </a:r>
                    </a:p>
                    <a:p>
                      <a:pPr algn="ctr"/>
                      <a:r>
                        <a:rPr lang="en-US" sz="1600" b="1" dirty="0" smtClean="0"/>
                        <a:t>0.59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30770"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23</a:t>
                      </a:r>
                    </a:p>
                    <a:p>
                      <a:pPr algn="ctr"/>
                      <a:endParaRPr lang="en-US" sz="1600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0.51</a:t>
                      </a:r>
                    </a:p>
                    <a:p>
                      <a:pPr algn="ctr"/>
                      <a:r>
                        <a:rPr lang="en-US" sz="1600" b="1" dirty="0" smtClean="0"/>
                        <a:t>-</a:t>
                      </a:r>
                    </a:p>
                    <a:p>
                      <a:pPr algn="ctr"/>
                      <a:r>
                        <a:rPr lang="en-US" sz="1600" b="1" dirty="0" smtClean="0"/>
                        <a:t>0.68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012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893" y="0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Temporal behavior of seeing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" y="1411516"/>
                <a:ext cx="8343900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Temporal phase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fluctuations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derive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from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spatial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fluctuations under the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“frozen turbulence” model. Turbulent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cells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cross the scope aperture D faster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they evolve.</a:t>
                </a:r>
                <a:endPara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For an exposure time t 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endParaRPr lang="en-US" sz="2400" b="1" dirty="0" smtClean="0">
                  <a:latin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asymptotic residual </a:t>
                </a:r>
                <a:r>
                  <a:rPr 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rms</a:t>
                </a:r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phase error is given by:</a:t>
                </a:r>
              </a:p>
              <a:p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</a:p>
              <a:p>
                <a:endPara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Where the cut-off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 given by: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411516"/>
                <a:ext cx="8343900" cy="5355312"/>
              </a:xfrm>
              <a:prstGeom prst="rect">
                <a:avLst/>
              </a:prstGeom>
              <a:blipFill rotWithShape="0">
                <a:blip r:embed="rId3"/>
                <a:stretch>
                  <a:fillRect l="-1096" t="-911" r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6" y="5693868"/>
                <a:ext cx="2155270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𝟐𝟑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6" y="5693868"/>
                <a:ext cx="2155270" cy="753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053" y="2806586"/>
            <a:ext cx="4167631" cy="3549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85833" y="3657183"/>
                <a:ext cx="1503681" cy="1019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33" y="3657183"/>
                <a:ext cx="1503681" cy="10192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6309" y="5886004"/>
                <a:ext cx="10300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309" y="5886004"/>
                <a:ext cx="103009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325" r="-177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34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4868" y="110232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Residual tilt/tip and centroid error 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7180" y="1483035"/>
                <a:ext cx="8394768" cy="637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“centroid” standard deviation (tilt/tip) for an exposure time </a:t>
                </a:r>
                <a:r>
                  <a:rPr lang="en-US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can be approximated by:</a:t>
                </a: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24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Example: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D=279mm  (11”)</a:t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=50mm  (FWHM=2.3”)</a:t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=28ms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=1.5ms)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=0.51”   </a:t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0.09”      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1483035"/>
                <a:ext cx="8394768" cy="6370975"/>
              </a:xfrm>
              <a:prstGeom prst="rect">
                <a:avLst/>
              </a:prstGeom>
              <a:blipFill rotWithShape="0">
                <a:blip r:embed="rId3"/>
                <a:stretch>
                  <a:fillRect l="-1162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180" y="2448762"/>
                <a:ext cx="4213461" cy="1296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𝟕𝟑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448762"/>
                <a:ext cx="4213461" cy="1296252"/>
              </a:xfrm>
              <a:prstGeom prst="rect">
                <a:avLst/>
              </a:prstGeom>
              <a:blipFill rotWithShape="0">
                <a:blip r:embed="rId4"/>
                <a:stretch>
                  <a:fillRect l="-130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782" y="2351314"/>
            <a:ext cx="4149090" cy="40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989" y="-58270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Seeing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6689" y="1615470"/>
            <a:ext cx="84958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Astronomical seeing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blurring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astronomical objects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caused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Earth's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turbulence and related optical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refractive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 variations (air density fluctuations).</a:t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impacts the intensity </a:t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(scintillation) and the shape </a:t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(phase) of the incoming </a:t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 front.</a:t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presentation will ignore </a:t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scintillation.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030" y="2883233"/>
            <a:ext cx="4080510" cy="3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4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196" y="42266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Lucky imaging and seeing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" y="1403804"/>
                <a:ext cx="8343900" cy="5849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Some time a short exposure image can be close to the diffraction limit. The probability </a:t>
                </a:r>
                <a:r>
                  <a:rPr lang="en-US" sz="2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for a </a:t>
                </a:r>
                <a:r>
                  <a:rPr 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rms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phase error at, or below, ~</a:t>
                </a:r>
                <a:r>
                  <a:rPr lang="en-US" sz="2400" dirty="0" smtClean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/6 (one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radian) is (Fried 1977):</a:t>
                </a: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</a:t>
                </a:r>
              </a:p>
              <a:p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&gt;3.5, t&lt;&lt;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inside isoplanatic patch</a:t>
                </a:r>
              </a:p>
              <a:p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</a:p>
              <a:p>
                <a:r>
                  <a:rPr lang="en-US" sz="24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Example:</a:t>
                </a:r>
                <a:endParaRPr lang="en-US" sz="2400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D=279mm (11”)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=50mm @550nm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0.04  (~1/25 frame)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=84mm @850nm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&gt;0.7   (~18/25 frame)</a:t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403804"/>
                <a:ext cx="8343900" cy="5849678"/>
              </a:xfrm>
              <a:prstGeom prst="rect">
                <a:avLst/>
              </a:prstGeom>
              <a:blipFill rotWithShape="0">
                <a:blip r:embed="rId3"/>
                <a:stretch>
                  <a:fillRect l="-1096" t="-833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1014" y="2659361"/>
                <a:ext cx="2891241" cy="664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𝟏𝟓𝟓𝟕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4" y="2659361"/>
                <a:ext cx="2891241" cy="6647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181" y="2788921"/>
            <a:ext cx="4579619" cy="35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196" y="42266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Lucky imaging and PSF shape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2900" y="1502956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of 10 short exposure frames (tilt/tip removed):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305195"/>
            <a:ext cx="8379603" cy="33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305195"/>
            <a:ext cx="83724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7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196" y="42266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Seeing and wavelength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" y="1502956"/>
                <a:ext cx="8343900" cy="604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seeing is wavelength dependent. It is worse at shorter wavelengths and better at longer wavelengths.</a:t>
                </a: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∝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coherence length (Fried)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coherence time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isoplanatic angle (patch)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wave front phase variance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FWHM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Tahoma" panose="020B0604030504040204" pitchFamily="34" charset="0"/>
                    <a:ea typeface="Cambria Math" panose="02040503050406030204" pitchFamily="18" charset="0"/>
                  </a:rPr>
                  <a:t>   </a:t>
                </a:r>
                <a:r>
                  <a:rPr lang="en-US" sz="2400" dirty="0" smtClean="0">
                    <a:latin typeface="Tahoma" panose="020B0604030504040204" pitchFamily="34" charset="0"/>
                    <a:ea typeface="Cambria Math" panose="02040503050406030204" pitchFamily="18" charset="0"/>
                  </a:rPr>
                  <a:t>Full Width at Half Maximum</a:t>
                </a:r>
                <a:endParaRPr lang="en-US" sz="2400" b="1" dirty="0" smtClean="0">
                  <a:latin typeface="Tahoma" panose="020B0604030504040204" pitchFamily="34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Tahoma" panose="020B0604030504040204" pitchFamily="34" charset="0"/>
                    <a:ea typeface="Cambria Math" panose="02040503050406030204" pitchFamily="18" charset="0"/>
                  </a:rPr>
                  <a:t>   </a:t>
                </a:r>
                <a:r>
                  <a:rPr lang="en-US" sz="2400" dirty="0" smtClean="0">
                    <a:latin typeface="Tahoma" panose="020B0604030504040204" pitchFamily="34" charset="0"/>
                    <a:ea typeface="Cambria Math" panose="02040503050406030204" pitchFamily="18" charset="0"/>
                  </a:rPr>
                  <a:t>DL performance threshold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Tahoma" pitchFamily="34" charset="0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Lucky imaging rate of success</a:t>
                </a: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</a:t>
                </a:r>
              </a:p>
              <a:p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502956"/>
                <a:ext cx="8343900" cy="6040500"/>
              </a:xfrm>
              <a:prstGeom prst="rect">
                <a:avLst/>
              </a:prstGeom>
              <a:blipFill rotWithShape="0">
                <a:blip r:embed="rId3"/>
                <a:stretch>
                  <a:fillRect l="-1096"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8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6884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Limitations of the standard</a:t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Kolmgorov’s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model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8590" y="1457236"/>
                <a:ext cx="8766810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Kolmogorov’s model is only valid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→∞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(OST) is finite the seeing exhibits a significant departure from the model, even for small apertures D. </a:t>
                </a:r>
                <a:b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When </a:t>
                </a:r>
                <a:r>
                  <a:rPr lang="en-US" sz="2400" dirty="0" smtClean="0"/>
                  <a:t>the lower </a:t>
                </a:r>
                <a:r>
                  <a:rPr lang="en-US" sz="2400" dirty="0"/>
                  <a:t>level turbulence </a:t>
                </a:r>
                <a:r>
                  <a:rPr lang="en-US" sz="2400" dirty="0" smtClean="0"/>
                  <a:t>dominates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is small, around 10m, possibly down to about 1m.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The effect is the greatest for the first two (</a:t>
                </a:r>
                <a:r>
                  <a:rPr lang="en-US" sz="2400" dirty="0" smtClean="0"/>
                  <a:t>tilt/tip) </a:t>
                </a:r>
                <a:r>
                  <a:rPr lang="en-US" sz="2400" dirty="0"/>
                  <a:t>Zernike terms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A stronger </a:t>
                </a:r>
                <a:r>
                  <a:rPr lang="en-US" sz="2400" dirty="0"/>
                  <a:t>dependence of the </a:t>
                </a:r>
                <a:r>
                  <a:rPr lang="en-US" sz="2400" dirty="0" smtClean="0"/>
                  <a:t>FWHM </a:t>
                </a:r>
                <a:r>
                  <a:rPr lang="en-US" sz="2400" dirty="0"/>
                  <a:t>on </a:t>
                </a:r>
                <a:r>
                  <a:rPr lang="en-US" sz="2400" dirty="0" smtClean="0">
                    <a:latin typeface="Symbol" panose="05050102010706020507" pitchFamily="18" charset="2"/>
                  </a:rPr>
                  <a:t>l</a:t>
                </a:r>
                <a:r>
                  <a:rPr lang="en-US" sz="2400" dirty="0" smtClean="0"/>
                  <a:t> compared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the standard Kolmogorov’s model is quite noticeable.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" y="1457236"/>
                <a:ext cx="8766810" cy="4893647"/>
              </a:xfrm>
              <a:prstGeom prst="rect">
                <a:avLst/>
              </a:prstGeom>
              <a:blipFill rotWithShape="0">
                <a:blip r:embed="rId3"/>
                <a:stretch>
                  <a:fillRect l="-903" t="-1121" r="-695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092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6884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The Von Karman’s (VK) model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8590" y="1457236"/>
                <a:ext cx="876681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Von Karman’s (VK) model explicitly accounts for a finite  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value (Theodore Van Karman, 1948).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Worldwide extensive measurements correlate with VK model.</a:t>
                </a:r>
              </a:p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" y="1457236"/>
                <a:ext cx="876681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903" t="-2516"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26" y="3154929"/>
            <a:ext cx="7881937" cy="32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6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6884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FWHM and the VK’s model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8590" y="1457236"/>
                <a:ext cx="87668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VK model depends on a new parameter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" y="1457236"/>
                <a:ext cx="876681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22368" b="-19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60" y="2003099"/>
            <a:ext cx="4257340" cy="4269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340" y="2003098"/>
            <a:ext cx="4257340" cy="42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09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43766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Finite OST and guide star wander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1805" y="1468597"/>
                <a:ext cx="856107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Finite OST values improve the guide star PSF (less tilt/tip).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Longer wavelengths benefice the most.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Better PSF shape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↔</m:t>
                    </m:r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higher lucky imaging rate of success.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5" y="1468597"/>
                <a:ext cx="856107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925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615" y="2880189"/>
            <a:ext cx="4624260" cy="3333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74" y="2880189"/>
            <a:ext cx="4065541" cy="3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4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585" y="82011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Auto-guiding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730" y="1635575"/>
            <a:ext cx="85610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goal of auto-guiding is to correct for setup tracking errors.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errors are independent of the seeing effect and are fully correlated across the FOV (unlike seeing).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term errors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PE, King’ rate, flexure, model, polar alignment, …, require a slow correction rate (10s to minutes).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term errors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Mount mechanics (gear box), wind burst, vibrations, …, require a faster correction rate (few seconds).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term corrections may be prone to seeing effects.</a:t>
            </a:r>
          </a:p>
        </p:txBody>
      </p:sp>
    </p:spTree>
    <p:extLst>
      <p:ext uri="{BB962C8B-B14F-4D97-AF65-F5344CB8AC3E}">
        <p14:creationId xmlns:p14="http://schemas.microsoft.com/office/powerpoint/2010/main" val="639291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585" y="82011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Auto-guiding and seeing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1805" y="1482967"/>
                <a:ext cx="856107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tracking error target is a function of the seeing.</a:t>
                </a:r>
                <a:endParaRPr lang="en-US" sz="1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Rule of thumb: </a:t>
                </a:r>
                <a:r>
                  <a:rPr lang="en-US" sz="2400" i="1" dirty="0" smtClean="0">
                    <a:latin typeface="Tahoma" pitchFamily="34" charset="0"/>
                    <a:cs typeface="Tahoma" pitchFamily="34" charset="0"/>
                  </a:rPr>
                  <a:t>RMS </a:t>
                </a:r>
                <a:r>
                  <a:rPr lang="en-US" sz="2400" i="1" dirty="0">
                    <a:latin typeface="Tahoma" pitchFamily="34" charset="0"/>
                    <a:cs typeface="Tahoma" pitchFamily="34" charset="0"/>
                  </a:rPr>
                  <a:t>tracking error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&lt;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1/4 </a:t>
                </a:r>
                <a:r>
                  <a:rPr lang="en-US" sz="2400" dirty="0" err="1">
                    <a:latin typeface="Tahoma" pitchFamily="34" charset="0"/>
                    <a:cs typeface="Tahoma" pitchFamily="34" charset="0"/>
                  </a:rPr>
                  <a:t>FWHM</a:t>
                </a:r>
                <a:r>
                  <a:rPr lang="en-US" sz="2400" baseline="-25000" dirty="0" err="1">
                    <a:latin typeface="Tahoma" pitchFamily="34" charset="0"/>
                    <a:cs typeface="Tahoma" pitchFamily="34" charset="0"/>
                  </a:rPr>
                  <a:t>seeing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 </a:t>
                </a:r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0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0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0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0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0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0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000" dirty="0">
                  <a:latin typeface="Tahoma" pitchFamily="34" charset="0"/>
                  <a:cs typeface="Tahoma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The total </a:t>
                </a:r>
                <a:r>
                  <a:rPr lang="en-US" sz="2400" dirty="0" err="1" smtClean="0">
                    <a:latin typeface="Tahoma" pitchFamily="34" charset="0"/>
                    <a:cs typeface="Tahoma" pitchFamily="34" charset="0"/>
                  </a:rPr>
                  <a:t>rms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guiding error before any correction for a given exposure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is given by: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>
                    <a:latin typeface="Tahoma" pitchFamily="34" charset="0"/>
                    <a:cs typeface="Tahoma" pitchFamily="34" charset="0"/>
                  </a:rPr>
                </a:br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5" y="1482967"/>
                <a:ext cx="8561070" cy="4093428"/>
              </a:xfrm>
              <a:prstGeom prst="rect">
                <a:avLst/>
              </a:prstGeom>
              <a:blipFill rotWithShape="0">
                <a:blip r:embed="rId3"/>
                <a:stretch>
                  <a:fillRect l="-925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50379"/>
              </p:ext>
            </p:extLst>
          </p:nvPr>
        </p:nvGraphicFramePr>
        <p:xfrm>
          <a:off x="582555" y="2500828"/>
          <a:ext cx="763741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483"/>
                <a:gridCol w="1527483"/>
                <a:gridCol w="1527483"/>
                <a:gridCol w="1527483"/>
                <a:gridCol w="1527483"/>
              </a:tblGrid>
              <a:tr h="793016"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Seeing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Excellent 0.5”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Good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Average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2.0 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Bad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3.0”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9269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rms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rror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0.13”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0.25”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0.75”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3656" y="3562703"/>
                <a:ext cx="956929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𝒕𝒓𝒂𝒄𝒌𝒊𝒏𝒈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56" y="3562703"/>
                <a:ext cx="956929" cy="303288"/>
              </a:xfrm>
              <a:prstGeom prst="rect">
                <a:avLst/>
              </a:prstGeom>
              <a:blipFill rotWithShape="0">
                <a:blip r:embed="rId4"/>
                <a:stretch>
                  <a:fillRect l="-2548" r="-4459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3907" y="5382375"/>
                <a:ext cx="5494709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𝒕𝒓𝒂𝒄𝒌𝒊𝒏𝒈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𝒔𝒆𝒆𝒊𝒏𝒈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07" y="5382375"/>
                <a:ext cx="5494709" cy="751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828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205" y="66020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A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uto-guiding/AO rates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720" y="1410062"/>
                <a:ext cx="8561070" cy="5676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Let’s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cancels indeed the tracking setup errors.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T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otal error after correction </a:t>
                </a:r>
                <a:r>
                  <a:rPr lang="en-US" sz="2400" u="sng" dirty="0" smtClean="0">
                    <a:latin typeface="Tahoma" pitchFamily="34" charset="0"/>
                    <a:cs typeface="Tahoma" pitchFamily="34" charset="0"/>
                  </a:rPr>
                  <a:t>inside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the isoplanatic patch: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10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000" dirty="0">
                    <a:latin typeface="Tahoma" pitchFamily="34" charset="0"/>
                    <a:cs typeface="Tahoma" pitchFamily="34" charset="0"/>
                  </a:rPr>
                </a:br>
                <a:r>
                  <a:rPr lang="en-US" sz="8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800" dirty="0">
                    <a:latin typeface="Tahoma" pitchFamily="34" charset="0"/>
                    <a:cs typeface="Tahoma" pitchFamily="34" charset="0"/>
                  </a:rPr>
                </a:br>
                <a:endParaRPr lang="en-US" sz="2000" dirty="0" smtClean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20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latin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seeing limited image,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~diffraction limited image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Tahoma" pitchFamily="34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200" dirty="0" smtClean="0">
                  <a:latin typeface="Tahoma" pitchFamily="34" charset="0"/>
                  <a:cs typeface="Tahoma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Total error after correction </a:t>
                </a:r>
                <a:r>
                  <a:rPr lang="en-US" sz="2400" u="sng" dirty="0" smtClean="0">
                    <a:latin typeface="Tahoma" pitchFamily="34" charset="0"/>
                    <a:cs typeface="Tahoma" pitchFamily="34" charset="0"/>
                  </a:rPr>
                  <a:t>outside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the isoplanatic patch: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10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000" dirty="0" smtClean="0">
                    <a:latin typeface="Tahoma" pitchFamily="34" charset="0"/>
                    <a:cs typeface="Tahoma" pitchFamily="34" charset="0"/>
                  </a:rPr>
                </a:b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1000" b="1" dirty="0" smtClean="0">
                    <a:latin typeface="Tahoma" pitchFamily="34" charset="0"/>
                    <a:cs typeface="Tahoma" pitchFamily="34" charset="0"/>
                  </a:rPr>
                  <a:t>   </a:t>
                </a:r>
                <a:r>
                  <a:rPr lang="en-US" sz="2000" b="1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seeing limited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image,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~1.4 x seeing 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limited 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image!</a:t>
                </a:r>
                <a: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1000" b="1" i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800" b="1" i="1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800" b="1" i="1" dirty="0" smtClean="0">
                    <a:latin typeface="Tahoma" pitchFamily="34" charset="0"/>
                    <a:cs typeface="Tahoma" pitchFamily="34" charset="0"/>
                  </a:rPr>
                </a:br>
                <a:endParaRPr lang="en-US" sz="800" b="1" i="1" dirty="0" smtClean="0">
                  <a:latin typeface="Tahoma" pitchFamily="34" charset="0"/>
                  <a:cs typeface="Tahoma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i="1" dirty="0" smtClean="0">
                    <a:latin typeface="Tahoma" pitchFamily="34" charset="0"/>
                    <a:cs typeface="Tahoma" pitchFamily="34" charset="0"/>
                  </a:rPr>
                  <a:t>K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decreases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, and at longer wavelengths.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1400" i="1" dirty="0" smtClean="0">
                    <a:latin typeface="Tahoma" pitchFamily="34" charset="0"/>
                    <a:cs typeface="Tahoma" pitchFamily="34" charset="0"/>
                  </a:rPr>
                  <a:t>The </a:t>
                </a:r>
                <a:r>
                  <a:rPr lang="en-US" sz="1400" i="1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sz="1400" i="1" dirty="0" smtClean="0">
                    <a:latin typeface="Tahoma" pitchFamily="34" charset="0"/>
                    <a:cs typeface="Tahoma" pitchFamily="34" charset="0"/>
                  </a:rPr>
                  <a:t>tandard deviation decreases (and so </a:t>
                </a:r>
                <a:r>
                  <a:rPr lang="en-US" sz="1400" b="1" i="1" dirty="0" smtClean="0">
                    <a:latin typeface="Tahoma" pitchFamily="34" charset="0"/>
                    <a:cs typeface="Tahoma" pitchFamily="34" charset="0"/>
                  </a:rPr>
                  <a:t>K</a:t>
                </a:r>
                <a:r>
                  <a:rPr lang="en-US" sz="1400" i="1" dirty="0" smtClean="0">
                    <a:latin typeface="Tahoma" pitchFamily="34" charset="0"/>
                    <a:cs typeface="Tahoma" pitchFamily="34" charset="0"/>
                  </a:rPr>
                  <a:t>) asymptotically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400" i="1" dirty="0" smtClean="0">
                    <a:latin typeface="Tahoma" pitchFamily="34" charset="0"/>
                    <a:cs typeface="Tahoma" pitchFamily="34" charset="0"/>
                  </a:rPr>
                  <a:t>. However seeing is a stochastic process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i="1" dirty="0" smtClean="0">
                    <a:latin typeface="Tahoma" pitchFamily="34" charset="0"/>
                    <a:cs typeface="Tahoma" pitchFamily="34" charset="0"/>
                  </a:rPr>
                  <a:t> should be chosen with enough safety margin. </a:t>
                </a:r>
                <a:br>
                  <a:rPr lang="en-US" sz="1400" i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>
                    <a:latin typeface="Tahoma" pitchFamily="34" charset="0"/>
                    <a:cs typeface="Tahoma" pitchFamily="34" charset="0"/>
                  </a:rPr>
                </a:br>
                <a:endPara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0" y="1410062"/>
                <a:ext cx="8561070" cy="5676426"/>
              </a:xfrm>
              <a:prstGeom prst="rect">
                <a:avLst/>
              </a:prstGeom>
              <a:blipFill rotWithShape="0">
                <a:blip r:embed="rId3"/>
                <a:stretch>
                  <a:fillRect l="-925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7837" y="2318970"/>
                <a:ext cx="6396110" cy="370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𝒔𝒆𝒆𝒊𝒏𝒈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7" y="2318970"/>
                <a:ext cx="6396110" cy="370551"/>
              </a:xfrm>
              <a:prstGeom prst="rect">
                <a:avLst/>
              </a:prstGeom>
              <a:blipFill rotWithShape="0">
                <a:blip r:embed="rId4"/>
                <a:stretch>
                  <a:fillRect l="-95" r="-47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7837" y="3740768"/>
                <a:ext cx="6392647" cy="513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𝒔𝒆𝒆𝒊𝒏𝒈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7" y="3740768"/>
                <a:ext cx="6392647" cy="5130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691" y="4792014"/>
            <a:ext cx="6519309" cy="6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71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9714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Wavefront and phase distortion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1972" y="1440730"/>
            <a:ext cx="853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An incoming plane wave is perturbed by the Earth atmosphere turbulent structure leading to phase errors.</a:t>
            </a: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cs typeface="Tahoma" pitchFamily="34" charset="0"/>
              </a:rPr>
            </a:b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1972" y="2321489"/>
            <a:ext cx="8342858" cy="1977389"/>
            <a:chOff x="441972" y="2702237"/>
            <a:chExt cx="8342858" cy="3104203"/>
          </a:xfrm>
        </p:grpSpPr>
        <p:grpSp>
          <p:nvGrpSpPr>
            <p:cNvPr id="5" name="Group 4"/>
            <p:cNvGrpSpPr/>
            <p:nvPr/>
          </p:nvGrpSpPr>
          <p:grpSpPr>
            <a:xfrm>
              <a:off x="441972" y="2702237"/>
              <a:ext cx="8342858" cy="3104203"/>
              <a:chOff x="441972" y="2702237"/>
              <a:chExt cx="8342858" cy="201568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13401" y="2702237"/>
                <a:ext cx="4171429" cy="201568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72" y="2702238"/>
                <a:ext cx="4171429" cy="2015680"/>
              </a:xfrm>
              <a:prstGeom prst="rect">
                <a:avLst/>
              </a:prstGeom>
            </p:spPr>
          </p:pic>
        </p:grpSp>
        <p:cxnSp>
          <p:nvCxnSpPr>
            <p:cNvPr id="7" name="Straight Connector 6"/>
            <p:cNvCxnSpPr/>
            <p:nvPr/>
          </p:nvCxnSpPr>
          <p:spPr>
            <a:xfrm flipH="1">
              <a:off x="5097780" y="4434840"/>
              <a:ext cx="77724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97780" y="3966210"/>
              <a:ext cx="11430" cy="46863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22368" y="4151593"/>
                  <a:ext cx="6704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2368" y="4151593"/>
                  <a:ext cx="67044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364" r="-11818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30009" y="4431099"/>
                  <a:ext cx="1781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009" y="4431099"/>
                  <a:ext cx="17819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667" r="-10000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72" y="4355638"/>
            <a:ext cx="8342858" cy="21259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42941" y="2944929"/>
            <a:ext cx="1905918" cy="892366"/>
          </a:xfrm>
          <a:prstGeom prst="ellipse">
            <a:avLst/>
          </a:prstGeom>
          <a:solidFill>
            <a:srgbClr val="FFC000">
              <a:alpha val="14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" y="2008434"/>
            <a:ext cx="4323837" cy="434444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4281" y="2011908"/>
            <a:ext cx="4350802" cy="4340968"/>
            <a:chOff x="204281" y="1687734"/>
            <a:chExt cx="4350802" cy="43336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81" y="1687734"/>
              <a:ext cx="4333672" cy="433367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41082" y="5611257"/>
              <a:ext cx="43140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M83 with full spectrum guiding (OAG)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6884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NIR versus visible auto-guiding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10" name="Slide Number Placeholder 2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9F25021-EB2B-4037-87F7-EC722CD00A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" name="Footer Placeholder 21"/>
          <p:cNvSpPr txBox="1">
            <a:spLocks/>
          </p:cNvSpPr>
          <p:nvPr/>
        </p:nvSpPr>
        <p:spPr>
          <a:xfrm>
            <a:off x="2837329" y="6356350"/>
            <a:ext cx="3550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(c) Innovations Foresight 2013  - Dr. Gaston  Baudat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37953" y="2004960"/>
            <a:ext cx="4348264" cy="4340968"/>
            <a:chOff x="4537953" y="1680438"/>
            <a:chExt cx="4348264" cy="43409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953" y="1680438"/>
              <a:ext cx="4348264" cy="434096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006078" y="5628451"/>
              <a:ext cx="3429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M83 with NIR guiding (ONAG)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65500" y="1246084"/>
            <a:ext cx="5359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Mario Motta’s relay telescope 32” (0.8m) @ f/6 </a:t>
            </a:r>
          </a:p>
          <a:p>
            <a:r>
              <a:rPr lang="en-US" b="1" dirty="0"/>
              <a:t>M86 </a:t>
            </a:r>
            <a:r>
              <a:rPr lang="en-US" b="1" dirty="0" smtClean="0"/>
              <a:t>images with STL11000 + AO-L (few Hz)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163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60293" y="4912658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ahoma" pitchFamily="34" charset="0"/>
                <a:cs typeface="Tahoma" pitchFamily="34" charset="0"/>
              </a:rPr>
              <a:t>Clear skies!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latin typeface="Tahoma" pitchFamily="34" charset="0"/>
                <a:cs typeface="Tahoma" pitchFamily="34" charset="0"/>
              </a:rPr>
            </a:b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393" y="64866"/>
            <a:ext cx="72390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Thank you!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388266" y="2182141"/>
            <a:ext cx="2421255" cy="2364043"/>
            <a:chOff x="3252" y="2305"/>
            <a:chExt cx="3813" cy="372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 rot="5400000">
              <a:off x="3631" y="3970"/>
              <a:ext cx="1340" cy="26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4169" y="3005"/>
              <a:ext cx="275" cy="27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 rot="5400000">
              <a:off x="4096" y="3971"/>
              <a:ext cx="1340" cy="26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 rot="5400000">
              <a:off x="5336" y="3546"/>
              <a:ext cx="1340" cy="26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5861" y="4485"/>
              <a:ext cx="275" cy="27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252" y="5116"/>
              <a:ext cx="3813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Innovations 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Foresight, LLC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77" name="WordArt 9"/>
            <p:cNvSpPr>
              <a:spLocks noChangeArrowheads="1" noChangeShapeType="1" noTextEdit="1"/>
            </p:cNvSpPr>
            <p:nvPr/>
          </p:nvSpPr>
          <p:spPr bwMode="auto">
            <a:xfrm rot="-5070233">
              <a:off x="3521" y="2185"/>
              <a:ext cx="3275" cy="3515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64396"/>
                </a:avLst>
              </a:prstTxWarp>
            </a:bodyPr>
            <a:lstStyle/>
            <a:p>
              <a:pPr algn="ctr" rtl="0"/>
              <a:r>
                <a:rPr lang="pt-BR" sz="12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                  A   s   t   r   o   n   o   m   y                      </a:t>
              </a:r>
              <a:endParaRPr lang="en-US" sz="12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4632" y="3419"/>
              <a:ext cx="1064" cy="2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632" y="3021"/>
              <a:ext cx="1064" cy="2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440" y="107121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Fluid dynamics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" y="1388549"/>
            <a:ext cx="865901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The Reynolds’s (O. Reynolds 1883) number Re predicts flow patterns.</a:t>
            </a: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For air flow with velocity of few km/h and for length scales of 0.1km to 1km Re &gt; 10</a:t>
            </a:r>
            <a:r>
              <a:rPr lang="en-US" sz="2400" baseline="300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r>
              <a:rPr lang="en-US" sz="2400" u="sng" dirty="0" smtClean="0">
                <a:latin typeface="Tahoma" pitchFamily="34" charset="0"/>
                <a:cs typeface="Tahoma" pitchFamily="34" charset="0"/>
              </a:rPr>
              <a:t>Therefore the atmosphere is almost always turbulent.</a:t>
            </a:r>
            <a:br>
              <a:rPr lang="en-US" sz="2400" u="sng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9300" y="2321118"/>
            <a:ext cx="7574730" cy="2603422"/>
            <a:chOff x="335530" y="2618584"/>
            <a:chExt cx="8463581" cy="31517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7058" y="2618584"/>
              <a:ext cx="5672053" cy="31517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530" y="2654183"/>
              <a:ext cx="2669858" cy="8286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140" y="3948986"/>
              <a:ext cx="152400" cy="228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190" y="4355268"/>
              <a:ext cx="157296" cy="230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140" y="4763651"/>
              <a:ext cx="163346" cy="2004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5141" y="5172034"/>
              <a:ext cx="177566" cy="18466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17386" y="387862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Density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495" y="4285952"/>
              <a:ext cx="97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Velocity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386" y="4681714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Characteristic length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386" y="5089046"/>
              <a:ext cx="1091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Viscosity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61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3540" y="95882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Source of optical turbulence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5140" y="1422041"/>
            <a:ext cx="863884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Energy is transferred by a turbulence cascade form the outer scale L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to the inner scale l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until heat dissipation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friction).</a:t>
            </a: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Eddies exhibit different air density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-&gt; different refraction index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8" y="2518763"/>
            <a:ext cx="3924926" cy="3008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41" y="2518763"/>
            <a:ext cx="4361031" cy="30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1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989" y="-58270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Phase structure function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6658" y="1726133"/>
                <a:ext cx="8633011" cy="5364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The Kolmogorov’s turbulence model (A. Kolmogorov 1941) assumes an infinite outer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scale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turbulence (OST) value L</a:t>
                </a:r>
                <a:r>
                  <a:rPr lang="en-US" sz="2400" baseline="-25000" dirty="0" smtClean="0">
                    <a:latin typeface="Tahoma" pitchFamily="34" charset="0"/>
                    <a:cs typeface="Tahoma" pitchFamily="34" charset="0"/>
                  </a:rPr>
                  <a:t>0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The related wave front phase error variance, known as the phase structure function, is given by:</a:t>
                </a:r>
              </a:p>
              <a:p>
                <a:endParaRPr lang="en-US" sz="2400" b="0" dirty="0" smtClean="0">
                  <a:cs typeface="Tahoma" pitchFamily="34" charset="0"/>
                </a:endParaRPr>
              </a:p>
              <a:p>
                <a:r>
                  <a:rPr lang="en-US" sz="2400" b="1" dirty="0" smtClean="0"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𝝓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𝒓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𝜟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𝟖𝟖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2400" b="1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is known as the </a:t>
                </a:r>
                <a:r>
                  <a:rPr lang="en-US" sz="2400" dirty="0" err="1" smtClean="0">
                    <a:latin typeface="Tahoma" pitchFamily="34" charset="0"/>
                    <a:cs typeface="Tahoma" pitchFamily="34" charset="0"/>
                  </a:rPr>
                  <a:t>Fried’s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parameter,</a:t>
                </a: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or coherence length leading to </a:t>
                </a: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a error of ~ 1 radian, or </a:t>
                </a:r>
                <a:r>
                  <a:rPr lang="en-US" sz="2400" dirty="0" smtClean="0">
                    <a:latin typeface="Symbol" panose="05050102010706020507" pitchFamily="18" charset="2"/>
                    <a:cs typeface="Tahoma" pitchFamily="34" charset="0"/>
                  </a:rPr>
                  <a:t>~l/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6. 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(David Fried 1960)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8" y="1726133"/>
                <a:ext cx="8633011" cy="5364097"/>
              </a:xfrm>
              <a:prstGeom prst="rect">
                <a:avLst/>
              </a:prstGeom>
              <a:blipFill rotWithShape="0">
                <a:blip r:embed="rId2"/>
                <a:stretch>
                  <a:fillRect l="-1130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354350" y="3267780"/>
            <a:ext cx="3384992" cy="2652960"/>
            <a:chOff x="5354350" y="3267780"/>
            <a:chExt cx="3384992" cy="26529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4350" y="3267780"/>
              <a:ext cx="3332450" cy="2652960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6387352" y="4393676"/>
              <a:ext cx="633223" cy="500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63966" y="4116677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Some </a:t>
              </a:r>
              <a:r>
                <a:rPr lang="en-US" sz="1200" i="1" dirty="0" smtClean="0">
                  <a:solidFill>
                    <a:schemeClr val="bg1"/>
                  </a:solidFill>
                </a:rPr>
                <a:t>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0312" y="3492137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(25</a:t>
              </a:r>
              <a:r>
                <a:rPr lang="en-US" sz="1200" dirty="0" smtClean="0">
                  <a:latin typeface="Symbol" panose="05050102010706020507" pitchFamily="18" charset="2"/>
                </a:rPr>
                <a:t>l)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45910" y="5455407"/>
              <a:ext cx="593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(-15</a:t>
              </a:r>
              <a:r>
                <a:rPr lang="en-US" sz="1200" dirty="0" smtClean="0">
                  <a:latin typeface="Symbol" panose="05050102010706020507" pitchFamily="18" charset="2"/>
                </a:rPr>
                <a:t>l)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4199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989" y="-58270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800" b="1" dirty="0" err="1" smtClean="0">
                <a:latin typeface="Tahoma" pitchFamily="34" charset="0"/>
                <a:cs typeface="Tahoma" pitchFamily="34" charset="0"/>
              </a:rPr>
              <a:t>Fried’s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parameter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140" y="1474398"/>
                <a:ext cx="8534400" cy="525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The </a:t>
                </a:r>
                <a:r>
                  <a:rPr lang="en-US" sz="2400" dirty="0" err="1" smtClean="0">
                    <a:latin typeface="Tahoma" pitchFamily="34" charset="0"/>
                    <a:cs typeface="Tahoma" pitchFamily="34" charset="0"/>
                  </a:rPr>
                  <a:t>Fried’s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is the </a:t>
                </a:r>
                <a:r>
                  <a:rPr lang="en-US" sz="2400" b="1" dirty="0">
                    <a:latin typeface="Tahoma" pitchFamily="34" charset="0"/>
                    <a:cs typeface="Tahoma" pitchFamily="34" charset="0"/>
                  </a:rPr>
                  <a:t>diameter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 for which the </a:t>
                </a:r>
                <a:r>
                  <a:rPr lang="en-US" sz="2400" dirty="0" err="1" smtClean="0">
                    <a:latin typeface="Tahoma" pitchFamily="34" charset="0"/>
                    <a:cs typeface="Tahoma" pitchFamily="34" charset="0"/>
                  </a:rPr>
                  <a:t>rms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wave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front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phase error is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about 1 radian, or </a:t>
                </a:r>
                <a:r>
                  <a:rPr lang="en-US" sz="2400" dirty="0" smtClean="0">
                    <a:latin typeface="Symbol" panose="05050102010706020507" pitchFamily="18" charset="2"/>
                    <a:cs typeface="Tahoma" pitchFamily="34" charset="0"/>
                  </a:rPr>
                  <a:t>~l/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6.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It is the “average” turbulence cell size.</a:t>
                </a: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𝟒𝟐𝟑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𝝀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𝐬𝐞𝐜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⁡(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𝒛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)</m:t>
                              </m:r>
                              <m:nary>
                                <m:nary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∞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𝒉</m:t>
                                      </m:r>
                                    </m:e>
                                  </m:d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𝒅𝒉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1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2400" i="1" dirty="0" smtClean="0">
                    <a:ea typeface="Cambria Math" panose="02040503050406030204" pitchFamily="18" charset="0"/>
                    <a:cs typeface="Tahoma" pitchFamily="34" charset="0"/>
                  </a:rPr>
                  <a:t>z </a:t>
                </a:r>
                <a:r>
                  <a:rPr lang="en-US" sz="2400" dirty="0" smtClean="0">
                    <a:ea typeface="Cambria Math" panose="02040503050406030204" pitchFamily="18" charset="0"/>
                    <a:cs typeface="Tahoma" pitchFamily="34" charset="0"/>
                  </a:rPr>
                  <a:t>zenith angle,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𝜆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  <a:cs typeface="Tahoma" pitchFamily="34" charset="0"/>
                  </a:rPr>
                  <a:t> the wavelength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and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𝑁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is the atmospheric turbulence </a:t>
                </a: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strength at the altitude </a:t>
                </a:r>
                <a:r>
                  <a:rPr lang="en-US" sz="2400" i="1" dirty="0" smtClean="0">
                    <a:latin typeface="Tahoma" pitchFamily="34" charset="0"/>
                    <a:cs typeface="Tahoma" pitchFamily="34" charset="0"/>
                  </a:rPr>
                  <a:t>h.</a:t>
                </a:r>
              </a:p>
              <a:p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is a function of the wavelength and increases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.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0" y="1474398"/>
                <a:ext cx="8534400" cy="5256504"/>
              </a:xfrm>
              <a:prstGeom prst="rect">
                <a:avLst/>
              </a:prstGeom>
              <a:blipFill rotWithShape="0">
                <a:blip r:embed="rId2"/>
                <a:stretch>
                  <a:fillRect l="-1143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352" y="2411730"/>
            <a:ext cx="256590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4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404" y="13918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Atmospheric turbulence strength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" y="1609388"/>
                <a:ext cx="8534400" cy="2467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𝑁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is the profile of the atmospheric strength as function of the altitude </a:t>
                </a:r>
                <a:r>
                  <a:rPr lang="en-US" sz="2400" i="1" dirty="0" smtClean="0">
                    <a:latin typeface="Tahoma" pitchFamily="34" charset="0"/>
                    <a:cs typeface="Tahoma" pitchFamily="34" charset="0"/>
                  </a:rPr>
                  <a:t>h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.</a:t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en-US" sz="2400" dirty="0" smtClean="0">
                    <a:latin typeface="Tahoma" pitchFamily="34" charset="0"/>
                    <a:cs typeface="Tahoma" pitchFamily="34" charset="0"/>
                  </a:rPr>
                </a:br>
                <a:endParaRPr 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9388"/>
                <a:ext cx="8534400" cy="2467407"/>
              </a:xfrm>
              <a:prstGeom prst="rect">
                <a:avLst/>
              </a:prstGeom>
              <a:blipFill rotWithShape="0">
                <a:blip r:embed="rId2"/>
                <a:stretch>
                  <a:fillRect l="-1071" t="-1975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handprint.com/ASTRO/IMG/hufnag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0" y="2589769"/>
            <a:ext cx="4133850" cy="36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840" y="2589769"/>
            <a:ext cx="4556760" cy="36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609" y="0"/>
            <a:ext cx="6781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Seeing versus diffraction limit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8310-5C3C-4C48-BDBE-445D325CB8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Innovations Foresight 2015  - Dr. Gaston  Baudat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140" y="1462703"/>
                <a:ext cx="85344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is the equivalent diameter of a seeing limited scope of aperture D&gt;&gt;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  <a:p>
                <a:endParaRPr lang="en-US" sz="24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0" y="1462703"/>
                <a:ext cx="8534400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14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511" y="1993270"/>
            <a:ext cx="5258501" cy="3275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692917"/>
                  </p:ext>
                </p:extLst>
              </p:nvPr>
            </p:nvGraphicFramePr>
            <p:xfrm>
              <a:off x="345140" y="5511853"/>
              <a:ext cx="85344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2400"/>
                    <a:gridCol w="1422400"/>
                    <a:gridCol w="1422400"/>
                    <a:gridCol w="1422400"/>
                    <a:gridCol w="1422400"/>
                    <a:gridCol w="1422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FWHM [“]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[mm/inch]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 / 4.3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74 / 2.9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 / 2.2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44 / 1.7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37 / 1.5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692917"/>
                  </p:ext>
                </p:extLst>
              </p:nvPr>
            </p:nvGraphicFramePr>
            <p:xfrm>
              <a:off x="345140" y="5511853"/>
              <a:ext cx="85344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2400"/>
                    <a:gridCol w="1422400"/>
                    <a:gridCol w="1422400"/>
                    <a:gridCol w="1422400"/>
                    <a:gridCol w="1422400"/>
                    <a:gridCol w="1422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FWHM [“]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27" t="-108197" r="-50042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 / 4.3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74 / 2.9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 / 2.2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44 / 1.7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37 / 1.5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693" y="2424407"/>
                <a:ext cx="2715808" cy="260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000" b="1" i="0" dirty="0" smtClean="0">
                    <a:latin typeface="Cambria Math" panose="02040503050406030204" pitchFamily="18" charset="0"/>
                  </a:rPr>
                  <a:t>Seeing limited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i="0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000" b="1" i="0">
                              <a:latin typeface="Cambria Math" panose="02040503050406030204" pitchFamily="18" charset="0"/>
                            </a:rPr>
                            <m:t>FWHM</m:t>
                          </m:r>
                        </m:e>
                      </m:groupCh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𝐫𝐚𝐝𝐢𝐚𝐧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𝒍𝒐𝒏𝒈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𝒆𝒙𝒑𝒐𝒔𝒖𝒓𝒆</m:t>
                      </m:r>
                    </m:oMath>
                  </m:oMathPara>
                </a14:m>
                <a:endParaRPr lang="en-US" sz="1000" b="1" dirty="0" smtClean="0"/>
              </a:p>
              <a:p>
                <a:pPr algn="ctr"/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sz="2000" b="1" dirty="0">
                    <a:latin typeface="Cambria Math" panose="02040503050406030204" pitchFamily="18" charset="0"/>
                  </a:rPr>
                  <a:t>Diffraction limited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  <a:cs typeface="Tahoma" pitchFamily="34" charset="0"/>
                      </a:rPr>
                      <m:t>&lt;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𝐅𝐖𝐇𝐌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𝑫</m:t>
                          </m:r>
                        </m:den>
                      </m:f>
                      <m:r>
                        <a:rPr lang="en-US" sz="2000" b="1"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𝐫𝐚𝐝𝐢𝐚𝐧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endParaRPr lang="en-US" sz="20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3" y="2424407"/>
                <a:ext cx="2715808" cy="2600905"/>
              </a:xfrm>
              <a:prstGeom prst="rect">
                <a:avLst/>
              </a:prstGeom>
              <a:blipFill rotWithShape="0">
                <a:blip r:embed="rId5"/>
                <a:stretch>
                  <a:fillRect l="-5618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643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15208</TotalTime>
  <Words>1286</Words>
  <Application>Microsoft Office PowerPoint</Application>
  <PresentationFormat>On-screen Show (4:3)</PresentationFormat>
  <Paragraphs>419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ヒラギノ角ゴ Pro W3</vt:lpstr>
      <vt:lpstr>Office Theme</vt:lpstr>
      <vt:lpstr>Custom Design</vt:lpstr>
      <vt:lpstr>Astronomical Seeing   The Astro-Imaging Channel  Dr. Gaston Baudat  Innovations Foresight, LLC</vt:lpstr>
      <vt:lpstr>Seeing</vt:lpstr>
      <vt:lpstr>Wavefront and phase distortion</vt:lpstr>
      <vt:lpstr>Fluid dynamics</vt:lpstr>
      <vt:lpstr>Source of optical turbulence</vt:lpstr>
      <vt:lpstr>Phase structure function</vt:lpstr>
      <vt:lpstr>The Fried’s parameter</vt:lpstr>
      <vt:lpstr>Atmospheric turbulence strength</vt:lpstr>
      <vt:lpstr> Seeing versus diffraction limit</vt:lpstr>
      <vt:lpstr> r_0 statistics</vt:lpstr>
      <vt:lpstr>Coherence time τ_0</vt:lpstr>
      <vt:lpstr>τ_0 Statisitics</vt:lpstr>
      <vt:lpstr>Short term seeing t &lt;&lt; τ_0</vt:lpstr>
      <vt:lpstr>Aberrations and seeing</vt:lpstr>
      <vt:lpstr>Long term seeing t &gt;&gt; τ_0</vt:lpstr>
      <vt:lpstr>Isoplanatic patch</vt:lpstr>
      <vt:lpstr>Effect of the isoplanatic angle on AO</vt:lpstr>
      <vt:lpstr>Temporal behavior of seeing</vt:lpstr>
      <vt:lpstr>Residual tilt/tip and centroid error </vt:lpstr>
      <vt:lpstr>Lucky imaging and seeing</vt:lpstr>
      <vt:lpstr>Lucky imaging and PSF shape</vt:lpstr>
      <vt:lpstr>Seeing and wavelength</vt:lpstr>
      <vt:lpstr>Limitations of the standard Kolmgorov’s model</vt:lpstr>
      <vt:lpstr>The Von Karman’s (VK) model</vt:lpstr>
      <vt:lpstr>FWHM and the VK’s model</vt:lpstr>
      <vt:lpstr>Finite OST and guide star wander</vt:lpstr>
      <vt:lpstr>Auto-guiding</vt:lpstr>
      <vt:lpstr>Auto-guiding and seeing</vt:lpstr>
      <vt:lpstr>Auto-guiding/AO rates</vt:lpstr>
      <vt:lpstr>NIR versus visible auto-guiding</vt:lpstr>
      <vt:lpstr>Thank you!</vt:lpstr>
    </vt:vector>
  </TitlesOfParts>
  <Company>MEI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baudagas</dc:creator>
  <cp:lastModifiedBy>gaston baudat</cp:lastModifiedBy>
  <cp:revision>1056</cp:revision>
  <dcterms:created xsi:type="dcterms:W3CDTF">2012-01-09T14:28:36Z</dcterms:created>
  <dcterms:modified xsi:type="dcterms:W3CDTF">2016-03-03T10:06:25Z</dcterms:modified>
</cp:coreProperties>
</file>